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2" r:id="rId1"/>
  </p:sldMasterIdLst>
  <p:sldIdLst>
    <p:sldId id="257" r:id="rId2"/>
    <p:sldId id="258" r:id="rId3"/>
    <p:sldId id="260" r:id="rId4"/>
    <p:sldId id="261" r:id="rId5"/>
    <p:sldId id="262" r:id="rId6"/>
    <p:sldId id="279" r:id="rId7"/>
    <p:sldId id="263" r:id="rId8"/>
    <p:sldId id="264" r:id="rId9"/>
    <p:sldId id="265" r:id="rId10"/>
    <p:sldId id="266" r:id="rId11"/>
    <p:sldId id="267" r:id="rId12"/>
    <p:sldId id="268" r:id="rId13"/>
    <p:sldId id="269" r:id="rId14"/>
    <p:sldId id="270" r:id="rId15"/>
    <p:sldId id="271" r:id="rId16"/>
    <p:sldId id="275" r:id="rId17"/>
    <p:sldId id="277" r:id="rId18"/>
    <p:sldId id="278" r:id="rId19"/>
    <p:sldId id="273" r:id="rId20"/>
    <p:sldId id="272"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3354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1202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453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38214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3956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20300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79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445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0138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3379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7292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89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75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0378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986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1502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3492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7910">
              <a:schemeClr val="bg2">
                <a:lumMod val="75000"/>
              </a:schemeClr>
            </a:gs>
            <a:gs pos="10000">
              <a:schemeClr val="bg2">
                <a:tint val="97000"/>
                <a:hueMod val="92000"/>
                <a:satMod val="169000"/>
                <a:lumMod val="164000"/>
              </a:schemeClr>
            </a:gs>
            <a:gs pos="100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3/6/2020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9473548"/>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69809" y="745588"/>
            <a:ext cx="7118253" cy="369332"/>
          </a:xfrm>
          <a:prstGeom prst="rect">
            <a:avLst/>
          </a:prstGeom>
          <a:noFill/>
        </p:spPr>
        <p:txBody>
          <a:bodyPr wrap="square" rtlCol="0">
            <a:spAutoFit/>
          </a:bodyPr>
          <a:lstStyle/>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0135" y="70339"/>
            <a:ext cx="3181790" cy="1336002"/>
          </a:xfrm>
          <a:prstGeom prst="rect">
            <a:avLst/>
          </a:prstGeom>
        </p:spPr>
      </p:pic>
      <p:sp>
        <p:nvSpPr>
          <p:cNvPr id="6" name="TextBox 5"/>
          <p:cNvSpPr txBox="1"/>
          <p:nvPr/>
        </p:nvSpPr>
        <p:spPr>
          <a:xfrm>
            <a:off x="4600135" y="1466612"/>
            <a:ext cx="3446584" cy="338554"/>
          </a:xfrm>
          <a:prstGeom prst="rect">
            <a:avLst/>
          </a:prstGeom>
          <a:noFill/>
        </p:spPr>
        <p:txBody>
          <a:bodyPr wrap="square" rtlCol="0">
            <a:spAutoFit/>
          </a:bodyPr>
          <a:lstStyle/>
          <a:p>
            <a:r>
              <a:rPr lang="en-US" sz="1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MAHATMA   GANDHI   MISSION</a:t>
            </a:r>
            <a:endParaRPr lang="en-IN" sz="1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1195754" y="1869217"/>
            <a:ext cx="10705514" cy="369332"/>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 G. Y. PATHRIKAR COLLEGE OF COMPUTER SCIENCE AND INFORMATION TECHNOLOGY</a:t>
            </a:r>
            <a:endPar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extBox 7"/>
          <p:cNvSpPr txBox="1"/>
          <p:nvPr/>
        </p:nvSpPr>
        <p:spPr>
          <a:xfrm>
            <a:off x="5315828" y="2666486"/>
            <a:ext cx="2015198" cy="400110"/>
          </a:xfrm>
          <a:prstGeom prst="rect">
            <a:avLst/>
          </a:prstGeom>
          <a:noFill/>
        </p:spPr>
        <p:txBody>
          <a:bodyPr wrap="square" rtlCol="0">
            <a:spAutoFit/>
          </a:bodyPr>
          <a:lstStyle/>
          <a:p>
            <a:r>
              <a:rPr lang="en-US" sz="2000" b="1" i="1" dirty="0" smtClean="0">
                <a:latin typeface="Times New Roman" panose="02020603050405020304" pitchFamily="18" charset="0"/>
                <a:cs typeface="Times New Roman" panose="02020603050405020304" pitchFamily="18" charset="0"/>
              </a:rPr>
              <a:t>Presentation on</a:t>
            </a:r>
            <a:endParaRPr lang="en-IN" sz="2000" b="1" i="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672862" y="3232923"/>
            <a:ext cx="7751298" cy="523220"/>
          </a:xfrm>
          <a:prstGeom prst="rect">
            <a:avLst/>
          </a:prstGeom>
          <a:noFill/>
        </p:spPr>
        <p:txBody>
          <a:bodyPr wrap="square" rtlCol="0">
            <a:spAutoFit/>
          </a:bodyPr>
          <a:lstStyle/>
          <a:p>
            <a:r>
              <a:rPr lang="en-US" sz="28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MEDICAL BILLING MANAGEMENT SYSTEM</a:t>
            </a:r>
            <a:endParaRPr lang="en-IN" sz="28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TextBox 10"/>
          <p:cNvSpPr txBox="1"/>
          <p:nvPr/>
        </p:nvSpPr>
        <p:spPr>
          <a:xfrm>
            <a:off x="532374" y="4371698"/>
            <a:ext cx="2996419" cy="923330"/>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Guided by :</a:t>
            </a:r>
          </a:p>
          <a:p>
            <a:r>
              <a:rPr lang="en-US" b="1" dirty="0" smtClean="0">
                <a:latin typeface="Times New Roman" panose="02020603050405020304" pitchFamily="18" charset="0"/>
                <a:cs typeface="Times New Roman" panose="02020603050405020304" pitchFamily="18" charset="0"/>
              </a:rPr>
              <a:t>Dr. </a:t>
            </a:r>
            <a:r>
              <a:rPr lang="en-US" b="1" dirty="0" err="1" smtClean="0">
                <a:latin typeface="Times New Roman" panose="02020603050405020304" pitchFamily="18" charset="0"/>
                <a:cs typeface="Times New Roman" panose="02020603050405020304" pitchFamily="18" charset="0"/>
              </a:rPr>
              <a:t>Yogesh</a:t>
            </a:r>
            <a:r>
              <a:rPr lang="en-US" b="1" dirty="0" smtClean="0">
                <a:latin typeface="Times New Roman" panose="02020603050405020304" pitchFamily="18" charset="0"/>
                <a:cs typeface="Times New Roman" panose="02020603050405020304" pitchFamily="18" charset="0"/>
              </a:rPr>
              <a:t> Rajput Sir</a:t>
            </a:r>
          </a:p>
          <a:p>
            <a:endParaRPr lang="en-IN" dirty="0"/>
          </a:p>
        </p:txBody>
      </p:sp>
      <p:sp>
        <p:nvSpPr>
          <p:cNvPr id="12" name="TextBox 11"/>
          <p:cNvSpPr txBox="1"/>
          <p:nvPr/>
        </p:nvSpPr>
        <p:spPr>
          <a:xfrm>
            <a:off x="9031459" y="4371698"/>
            <a:ext cx="3756075" cy="1477328"/>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Submitted by :</a:t>
            </a:r>
          </a:p>
          <a:p>
            <a:r>
              <a:rPr lang="en-US" b="1" dirty="0" err="1" smtClean="0">
                <a:latin typeface="Times New Roman" panose="02020603050405020304" pitchFamily="18" charset="0"/>
                <a:cs typeface="Times New Roman" panose="02020603050405020304" pitchFamily="18" charset="0"/>
              </a:rPr>
              <a:t>Suraj</a:t>
            </a:r>
            <a:r>
              <a:rPr lang="en-US" b="1" dirty="0" smtClean="0">
                <a:latin typeface="Times New Roman" panose="02020603050405020304" pitchFamily="18" charset="0"/>
                <a:cs typeface="Times New Roman" panose="02020603050405020304" pitchFamily="18" charset="0"/>
              </a:rPr>
              <a:t> Chaudhary</a:t>
            </a:r>
          </a:p>
          <a:p>
            <a:r>
              <a:rPr lang="en-US" b="1" dirty="0" smtClean="0">
                <a:latin typeface="Times New Roman" panose="02020603050405020304" pitchFamily="18" charset="0"/>
                <a:cs typeface="Times New Roman" panose="02020603050405020304" pitchFamily="18" charset="0"/>
              </a:rPr>
              <a:t>Nikhil </a:t>
            </a:r>
            <a:r>
              <a:rPr lang="en-US" b="1" dirty="0" err="1" smtClean="0">
                <a:latin typeface="Times New Roman" panose="02020603050405020304" pitchFamily="18" charset="0"/>
                <a:cs typeface="Times New Roman" panose="02020603050405020304" pitchFamily="18" charset="0"/>
              </a:rPr>
              <a:t>Borse</a:t>
            </a:r>
            <a:r>
              <a:rPr lang="en-US" b="1" dirty="0" smtClean="0">
                <a:latin typeface="Times New Roman" panose="02020603050405020304" pitchFamily="18" charset="0"/>
                <a:cs typeface="Times New Roman" panose="02020603050405020304" pitchFamily="18" charset="0"/>
              </a:rPr>
              <a:t> </a:t>
            </a:r>
          </a:p>
          <a:p>
            <a:r>
              <a:rPr lang="en-US" b="1" dirty="0" err="1" smtClean="0">
                <a:latin typeface="Times New Roman" panose="02020603050405020304" pitchFamily="18" charset="0"/>
                <a:cs typeface="Times New Roman" panose="02020603050405020304" pitchFamily="18" charset="0"/>
              </a:rPr>
              <a:t>Komal</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Chavan</a:t>
            </a:r>
            <a:endParaRPr lang="en-US" b="1" dirty="0" smtClean="0">
              <a:latin typeface="Times New Roman" panose="02020603050405020304" pitchFamily="18" charset="0"/>
              <a:cs typeface="Times New Roman" panose="02020603050405020304" pitchFamily="18" charset="0"/>
            </a:endParaRPr>
          </a:p>
          <a:p>
            <a:r>
              <a:rPr lang="en-US" b="1" dirty="0" err="1" smtClean="0">
                <a:latin typeface="Times New Roman" panose="02020603050405020304" pitchFamily="18" charset="0"/>
                <a:cs typeface="Times New Roman" panose="02020603050405020304" pitchFamily="18" charset="0"/>
              </a:rPr>
              <a:t>Kamraj</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Babu</a:t>
            </a:r>
            <a:endParaRPr lang="en-US" b="1"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3277773" y="5761438"/>
            <a:ext cx="5753686"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B.Sc. (Computer Science) Sixth Semester</a:t>
            </a:r>
          </a:p>
          <a:p>
            <a:pPr algn="ctr"/>
            <a:r>
              <a:rPr lang="en-US" sz="2000" b="1" dirty="0" smtClean="0">
                <a:latin typeface="Times New Roman" panose="02020603050405020304" pitchFamily="18" charset="0"/>
                <a:cs typeface="Times New Roman" panose="02020603050405020304" pitchFamily="18" charset="0"/>
              </a:rPr>
              <a:t>Academic Year 2019-2020</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135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Add medicine form</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page is used for adding new medicine to database.</a:t>
            </a:r>
          </a:p>
          <a:p>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812" y="1371600"/>
            <a:ext cx="8153400" cy="4975065"/>
          </a:xfrm>
        </p:spPr>
      </p:pic>
    </p:spTree>
    <p:extLst>
      <p:ext uri="{BB962C8B-B14F-4D97-AF65-F5344CB8AC3E}">
        <p14:creationId xmlns:p14="http://schemas.microsoft.com/office/powerpoint/2010/main" val="2490296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Sell report</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window is use for sell report. It can show all the sell and buy medicine record of the store.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62" y="1562100"/>
            <a:ext cx="8210549" cy="4933287"/>
          </a:xfrm>
        </p:spPr>
      </p:pic>
    </p:spTree>
    <p:extLst>
      <p:ext uri="{BB962C8B-B14F-4D97-AF65-F5344CB8AC3E}">
        <p14:creationId xmlns:p14="http://schemas.microsoft.com/office/powerpoint/2010/main" val="1370180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Billing page</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window contain details of medicine which we sell to customers.</a:t>
            </a:r>
          </a:p>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We also contain customer details and records.</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812" y="1457323"/>
            <a:ext cx="8161869" cy="4591051"/>
          </a:xfrm>
        </p:spPr>
      </p:pic>
    </p:spTree>
    <p:extLst>
      <p:ext uri="{BB962C8B-B14F-4D97-AF65-F5344CB8AC3E}">
        <p14:creationId xmlns:p14="http://schemas.microsoft.com/office/powerpoint/2010/main" val="3156540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Billing page (print)</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is final billing page. We can print the customer bill.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38" y="1716087"/>
            <a:ext cx="8181974" cy="4602360"/>
          </a:xfrm>
        </p:spPr>
      </p:pic>
    </p:spTree>
    <p:extLst>
      <p:ext uri="{BB962C8B-B14F-4D97-AF65-F5344CB8AC3E}">
        <p14:creationId xmlns:p14="http://schemas.microsoft.com/office/powerpoint/2010/main" val="360123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Medicine report</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window show all the medicine which was sell in year and so on.</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337" y="1744662"/>
            <a:ext cx="8250237" cy="4640758"/>
          </a:xfrm>
        </p:spPr>
      </p:pic>
    </p:spTree>
    <p:extLst>
      <p:ext uri="{BB962C8B-B14F-4D97-AF65-F5344CB8AC3E}">
        <p14:creationId xmlns:p14="http://schemas.microsoft.com/office/powerpoint/2010/main" val="8332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Contact us</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If user have any problem with web app they can contact us.</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338" y="1744662"/>
            <a:ext cx="8345312" cy="4694238"/>
          </a:xfrm>
        </p:spPr>
      </p:pic>
    </p:spTree>
    <p:extLst>
      <p:ext uri="{BB962C8B-B14F-4D97-AF65-F5344CB8AC3E}">
        <p14:creationId xmlns:p14="http://schemas.microsoft.com/office/powerpoint/2010/main" val="33473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Database page</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is </a:t>
            </a:r>
            <a:r>
              <a:rPr lang="en-IN" sz="2000" dirty="0" err="1" smtClean="0">
                <a:solidFill>
                  <a:schemeClr val="tx1"/>
                </a:solidFill>
                <a:latin typeface="Times New Roman" panose="02020603050405020304" pitchFamily="18" charset="0"/>
                <a:cs typeface="Times New Roman" panose="02020603050405020304" pitchFamily="18" charset="0"/>
              </a:rPr>
              <a:t>phpMyAdmin</a:t>
            </a:r>
            <a:r>
              <a:rPr lang="en-IN" sz="2000" dirty="0" smtClean="0">
                <a:solidFill>
                  <a:schemeClr val="tx1"/>
                </a:solidFill>
                <a:latin typeface="Times New Roman" panose="02020603050405020304" pitchFamily="18" charset="0"/>
                <a:cs typeface="Times New Roman" panose="02020603050405020304" pitchFamily="18" charset="0"/>
              </a:rPr>
              <a:t> database page, which is backbone of our web application.</a:t>
            </a:r>
          </a:p>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It contains whole medicines.</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54" y="1054732"/>
            <a:ext cx="8139580" cy="4987717"/>
          </a:xfrm>
        </p:spPr>
      </p:pic>
    </p:spTree>
    <p:extLst>
      <p:ext uri="{BB962C8B-B14F-4D97-AF65-F5344CB8AC3E}">
        <p14:creationId xmlns:p14="http://schemas.microsoft.com/office/powerpoint/2010/main" val="3376342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Feedback Database </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database for user.</a:t>
            </a:r>
          </a:p>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It contain username and password.</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14" y="1276350"/>
            <a:ext cx="8301214" cy="4885168"/>
          </a:xfrm>
        </p:spPr>
      </p:pic>
    </p:spTree>
    <p:extLst>
      <p:ext uri="{BB962C8B-B14F-4D97-AF65-F5344CB8AC3E}">
        <p14:creationId xmlns:p14="http://schemas.microsoft.com/office/powerpoint/2010/main" val="4246044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Login Database </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page contain database of admin username and password</a:t>
            </a:r>
          </a:p>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Using these admin can login and logout.</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36" y="1457324"/>
            <a:ext cx="8175475" cy="4826935"/>
          </a:xfrm>
        </p:spPr>
      </p:pic>
    </p:spTree>
    <p:extLst>
      <p:ext uri="{BB962C8B-B14F-4D97-AF65-F5344CB8AC3E}">
        <p14:creationId xmlns:p14="http://schemas.microsoft.com/office/powerpoint/2010/main" val="105280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95853" y="432768"/>
            <a:ext cx="3701013" cy="461665"/>
          </a:xfrm>
          <a:prstGeom prst="rect">
            <a:avLst/>
          </a:prstGeom>
        </p:spPr>
        <p:txBody>
          <a:bodyPr wrap="none">
            <a:spAutoFit/>
          </a:bodyPr>
          <a:lstStyle/>
          <a:p>
            <a:r>
              <a:rPr lang="en-IN" sz="2400" b="1" dirty="0" smtClean="0">
                <a:latin typeface="Times New Roman" panose="02020603050405020304" pitchFamily="18" charset="0"/>
                <a:cs typeface="Times New Roman" panose="02020603050405020304" pitchFamily="18" charset="0"/>
              </a:rPr>
              <a:t>DATA FLOW </a:t>
            </a:r>
            <a:r>
              <a:rPr lang="en-IN" sz="2400" b="1" dirty="0" smtClean="0">
                <a:latin typeface="Times New Roman" panose="02020603050405020304" pitchFamily="18" charset="0"/>
                <a:cs typeface="Times New Roman" panose="02020603050405020304" pitchFamily="18" charset="0"/>
              </a:rPr>
              <a:t>DIAGRAM</a:t>
            </a:r>
            <a:endParaRPr lang="en-IN" sz="2400" dirty="0"/>
          </a:p>
        </p:txBody>
      </p:sp>
      <p:pic>
        <p:nvPicPr>
          <p:cNvPr id="4" name="Picture 3"/>
          <p:cNvPicPr>
            <a:picLocks noChangeAspect="1"/>
          </p:cNvPicPr>
          <p:nvPr/>
        </p:nvPicPr>
        <p:blipFill>
          <a:blip r:embed="rId2"/>
          <a:stretch>
            <a:fillRect/>
          </a:stretch>
        </p:blipFill>
        <p:spPr>
          <a:xfrm>
            <a:off x="4203454" y="312725"/>
            <a:ext cx="5470386" cy="6059089"/>
          </a:xfrm>
          <a:prstGeom prst="rect">
            <a:avLst/>
          </a:prstGeom>
        </p:spPr>
      </p:pic>
    </p:spTree>
    <p:extLst>
      <p:ext uri="{BB962C8B-B14F-4D97-AF65-F5344CB8AC3E}">
        <p14:creationId xmlns:p14="http://schemas.microsoft.com/office/powerpoint/2010/main" val="334392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2896" y="2980964"/>
            <a:ext cx="10691446" cy="2492990"/>
          </a:xfrm>
          <a:prstGeom prst="rect">
            <a:avLst/>
          </a:prstGeom>
          <a:noFill/>
        </p:spPr>
        <p:txBody>
          <a:bodyPr wrap="square" rtlCol="0">
            <a:spAutoFit/>
          </a:bodyPr>
          <a:lstStyle/>
          <a:p>
            <a:pPr>
              <a:lnSpc>
                <a:spcPct val="150000"/>
              </a:lnSpc>
            </a:pPr>
            <a:r>
              <a:rPr lang="en-US" sz="2400" b="1" dirty="0" smtClean="0">
                <a:latin typeface="Times New Roman" panose="02020603050405020304" pitchFamily="18" charset="0"/>
                <a:cs typeface="Times New Roman" panose="02020603050405020304" pitchFamily="18" charset="0"/>
              </a:rPr>
              <a:t>OBJECTIVES-:</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Medical Billing Management System is designed to focus on the medical store to help them in their billing management with taking care of other details like stock and accounting. As today in the country most of the medical stores are manual only which means they maintain their record of the person buying drugs and quantity of it in the paper files, registers and blinders.</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This system automatically update the record in all database as </a:t>
            </a:r>
            <a:r>
              <a:rPr lang="en-US" sz="2000" dirty="0" err="1" smtClean="0">
                <a:latin typeface="Times New Roman" panose="02020603050405020304" pitchFamily="18" charset="0"/>
                <a:cs typeface="Times New Roman" panose="02020603050405020304" pitchFamily="18" charset="0"/>
              </a:rPr>
              <a:t>cutomers</a:t>
            </a:r>
            <a:r>
              <a:rPr lang="en-US" sz="2000" dirty="0" smtClean="0">
                <a:latin typeface="Times New Roman" panose="02020603050405020304" pitchFamily="18" charset="0"/>
                <a:cs typeface="Times New Roman" panose="02020603050405020304" pitchFamily="18" charset="0"/>
              </a:rPr>
              <a:t> buys the medicines which saves the store’s time and the resources. </a:t>
            </a:r>
            <a:endParaRPr lang="en-US" dirty="0" smtClean="0"/>
          </a:p>
        </p:txBody>
      </p:sp>
    </p:spTree>
    <p:extLst>
      <p:ext uri="{BB962C8B-B14F-4D97-AF65-F5344CB8AC3E}">
        <p14:creationId xmlns:p14="http://schemas.microsoft.com/office/powerpoint/2010/main" val="214995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95853" y="432768"/>
            <a:ext cx="2332690" cy="461665"/>
          </a:xfrm>
          <a:prstGeom prst="rect">
            <a:avLst/>
          </a:prstGeom>
        </p:spPr>
        <p:txBody>
          <a:bodyPr wrap="none">
            <a:spAutoFit/>
          </a:bodyPr>
          <a:lstStyle/>
          <a:p>
            <a:r>
              <a:rPr lang="en-IN" sz="2400" b="1" dirty="0" smtClean="0">
                <a:latin typeface="Times New Roman" panose="02020603050405020304" pitchFamily="18" charset="0"/>
                <a:cs typeface="Times New Roman" panose="02020603050405020304" pitchFamily="18" charset="0"/>
              </a:rPr>
              <a:t>E R-DIAGRAM</a:t>
            </a:r>
            <a:endParaRPr lang="en-IN" sz="2400" dirty="0"/>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13075" y="599122"/>
            <a:ext cx="6165850" cy="5659755"/>
          </a:xfrm>
          <a:prstGeom prst="rect">
            <a:avLst/>
          </a:prstGeom>
          <a:noFill/>
        </p:spPr>
      </p:pic>
    </p:spTree>
    <p:extLst>
      <p:ext uri="{BB962C8B-B14F-4D97-AF65-F5344CB8AC3E}">
        <p14:creationId xmlns:p14="http://schemas.microsoft.com/office/powerpoint/2010/main" val="6035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6498" y="663504"/>
            <a:ext cx="2860078"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CONCLUSION-:</a:t>
            </a:r>
            <a:endParaRPr lang="en-IN"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885771" y="1746766"/>
            <a:ext cx="9394677" cy="1754326"/>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We still have much more to accomplish in this project. Yet at the current stage it is usable to a certain limitations. We are happy with the outcome and same will be the response of the customers who will use our project. The project has been made as simple as possible to be user-friendly. User can always keep an eye on the available stocks. </a:t>
            </a:r>
          </a:p>
          <a:p>
            <a:pPr algn="just"/>
            <a:r>
              <a:rPr lang="en-US" dirty="0">
                <a:latin typeface="Times New Roman" panose="02020603050405020304" pitchFamily="18" charset="0"/>
                <a:cs typeface="Times New Roman" panose="02020603050405020304" pitchFamily="18" charset="0"/>
              </a:rPr>
              <a:t>We plan to provide more facilities in upcoming time and do changes as requested by the customers. </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3599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1693" y="140677"/>
            <a:ext cx="6175717"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Hardware and Software Requirements</a:t>
            </a:r>
            <a:endParaRPr lang="en-IN"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82880" y="815926"/>
            <a:ext cx="5500468" cy="1384995"/>
          </a:xfrm>
          <a:prstGeom prst="rect">
            <a:avLst/>
          </a:prstGeom>
          <a:noFill/>
        </p:spPr>
        <p:txBody>
          <a:bodyPr wrap="square" rtlCol="0">
            <a:spAutoFit/>
          </a:bodyPr>
          <a:lstStyle/>
          <a:p>
            <a:pPr marL="342900" indent="-342900">
              <a:lnSpc>
                <a:spcPct val="150000"/>
              </a:lnSpc>
              <a:buFont typeface="+mj-lt"/>
              <a:buAutoNum type="arabicPeriod"/>
            </a:pPr>
            <a:r>
              <a:rPr lang="en-US" sz="2400" u="sng" dirty="0" smtClean="0">
                <a:latin typeface="Times New Roman" panose="02020603050405020304" pitchFamily="18" charset="0"/>
                <a:cs typeface="Times New Roman" panose="02020603050405020304" pitchFamily="18" charset="0"/>
              </a:rPr>
              <a:t>HTML(Hypertext Mark up Language)</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HTML describes the structure of a web page</a:t>
            </a:r>
          </a:p>
          <a:p>
            <a:pPr marL="28575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HTML elements tell the browser how to display the content.</a:t>
            </a:r>
            <a:endParaRPr lang="en-IN"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536788" y="829873"/>
            <a:ext cx="5655212" cy="1754326"/>
          </a:xfrm>
          <a:prstGeom prst="rect">
            <a:avLst/>
          </a:prstGeom>
          <a:noFill/>
        </p:spPr>
        <p:txBody>
          <a:bodyPr wrap="square" rtlCol="0">
            <a:spAutoFit/>
          </a:bodyPr>
          <a:lstStyle/>
          <a:p>
            <a:pPr marL="457200" indent="-457200">
              <a:lnSpc>
                <a:spcPct val="150000"/>
              </a:lnSpc>
              <a:buAutoNum type="arabicPeriod" startAt="2"/>
            </a:pPr>
            <a:r>
              <a:rPr lang="en-US" sz="2400" u="sng" dirty="0" smtClean="0">
                <a:latin typeface="Times New Roman" panose="02020603050405020304" pitchFamily="18" charset="0"/>
                <a:cs typeface="Times New Roman" panose="02020603050405020304" pitchFamily="18" charset="0"/>
              </a:rPr>
              <a:t>CSS (Cascading Style Sheet)</a:t>
            </a:r>
          </a:p>
          <a:p>
            <a:pPr marL="342900" indent="-34290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CSS describes how HTML elements are to be displayed on screen, paper or other media.</a:t>
            </a:r>
          </a:p>
          <a:p>
            <a:pPr marL="342900" indent="-34290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a:t>
            </a:r>
            <a:r>
              <a:rPr lang="en-US" sz="1600" dirty="0" smtClean="0">
                <a:latin typeface="Times New Roman" panose="02020603050405020304" pitchFamily="18" charset="0"/>
                <a:cs typeface="Times New Roman" panose="02020603050405020304" pitchFamily="18" charset="0"/>
              </a:rPr>
              <a:t>xternal style sheets are stored in CSS file.</a:t>
            </a:r>
            <a:endParaRPr lang="en-IN" sz="16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82880" y="3156346"/>
            <a:ext cx="5275385" cy="1754326"/>
          </a:xfrm>
          <a:prstGeom prst="rect">
            <a:avLst/>
          </a:prstGeom>
          <a:noFill/>
        </p:spPr>
        <p:txBody>
          <a:bodyPr wrap="square" rtlCol="0">
            <a:spAutoFit/>
          </a:bodyPr>
          <a:lstStyle/>
          <a:p>
            <a:pPr>
              <a:lnSpc>
                <a:spcPct val="150000"/>
              </a:lnSpc>
            </a:pPr>
            <a:r>
              <a:rPr lang="en-US" sz="2400" dirty="0" smtClean="0">
                <a:latin typeface="Times New Roman" panose="02020603050405020304" pitchFamily="18" charset="0"/>
                <a:cs typeface="Times New Roman" panose="02020603050405020304" pitchFamily="18" charset="0"/>
              </a:rPr>
              <a:t>3</a:t>
            </a:r>
            <a:r>
              <a:rPr lang="en-US" sz="2400" u="sng" dirty="0" smtClean="0">
                <a:latin typeface="Times New Roman" panose="02020603050405020304" pitchFamily="18" charset="0"/>
                <a:cs typeface="Times New Roman" panose="02020603050405020304" pitchFamily="18" charset="0"/>
              </a:rPr>
              <a:t>. PHP (Hypertext Pre Processor)-:</a:t>
            </a:r>
          </a:p>
          <a:p>
            <a:pPr marL="285750" indent="-28575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PHP can generate dynamic page content</a:t>
            </a:r>
          </a:p>
          <a:p>
            <a:pPr marL="285750" indent="-28575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PHP can create, open, write, delete and close files on the server</a:t>
            </a:r>
            <a:endParaRPr lang="en-IN" sz="16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527410" y="3035545"/>
            <a:ext cx="5387925" cy="2123658"/>
          </a:xfrm>
          <a:prstGeom prst="rect">
            <a:avLst/>
          </a:prstGeom>
          <a:noFill/>
        </p:spPr>
        <p:txBody>
          <a:bodyPr wrap="square" rtlCol="0">
            <a:spAutoFit/>
          </a:bodyPr>
          <a:lstStyle/>
          <a:p>
            <a:pPr>
              <a:lnSpc>
                <a:spcPct val="150000"/>
              </a:lnSpc>
            </a:pPr>
            <a:r>
              <a:rPr lang="en-US" sz="2400" dirty="0" smtClean="0">
                <a:latin typeface="Times New Roman" panose="02020603050405020304" pitchFamily="18" charset="0"/>
                <a:cs typeface="Times New Roman" panose="02020603050405020304" pitchFamily="18" charset="0"/>
              </a:rPr>
              <a:t>4. </a:t>
            </a:r>
            <a:r>
              <a:rPr lang="en-US" sz="2400" u="sng" dirty="0" smtClean="0">
                <a:latin typeface="Times New Roman" panose="02020603050405020304" pitchFamily="18" charset="0"/>
                <a:cs typeface="Times New Roman" panose="02020603050405020304" pitchFamily="18" charset="0"/>
              </a:rPr>
              <a:t>Software Tools Used-:</a:t>
            </a:r>
          </a:p>
          <a:p>
            <a:pPr marL="285750" indent="-28575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Sublime Text Editor-: Free, open Source text editor for coding</a:t>
            </a:r>
          </a:p>
          <a:p>
            <a:pPr marL="285750" indent="-285750">
              <a:lnSpc>
                <a:spcPct val="150000"/>
              </a:lnSpc>
              <a:buFont typeface="Wingdings" panose="05000000000000000000" pitchFamily="2" charset="2"/>
              <a:buChar char="Ø"/>
            </a:pPr>
            <a:r>
              <a:rPr lang="en-US" sz="1600" dirty="0" err="1" smtClean="0">
                <a:latin typeface="Times New Roman" panose="02020603050405020304" pitchFamily="18" charset="0"/>
                <a:cs typeface="Times New Roman" panose="02020603050405020304" pitchFamily="18" charset="0"/>
              </a:rPr>
              <a:t>Xampp</a:t>
            </a:r>
            <a:r>
              <a:rPr lang="en-US" sz="1600" dirty="0" smtClean="0">
                <a:latin typeface="Times New Roman" panose="02020603050405020304" pitchFamily="18" charset="0"/>
                <a:cs typeface="Times New Roman" panose="02020603050405020304" pitchFamily="18" charset="0"/>
              </a:rPr>
              <a:t> Server</a:t>
            </a:r>
          </a:p>
          <a:p>
            <a:pPr marL="285750" indent="-285750">
              <a:lnSpc>
                <a:spcPct val="15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Various Browsers (For Testing Website)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210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3386" y="492369"/>
            <a:ext cx="3896750" cy="40011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USER INTERFACE DESIGN</a:t>
            </a:r>
            <a:endParaRPr lang="en-US" sz="2000" b="1" dirty="0" smtClean="0">
              <a:latin typeface="Times New Roman" panose="02020603050405020304" pitchFamily="18" charset="0"/>
              <a:cs typeface="Times New Roman" panose="02020603050405020304" pitchFamily="18" charset="0"/>
            </a:endParaRPr>
          </a:p>
        </p:txBody>
      </p:sp>
      <p:sp>
        <p:nvSpPr>
          <p:cNvPr id="7" name="TextBox 6"/>
          <p:cNvSpPr txBox="1"/>
          <p:nvPr/>
        </p:nvSpPr>
        <p:spPr>
          <a:xfrm>
            <a:off x="808160" y="892479"/>
            <a:ext cx="469861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Home page-:</a:t>
            </a:r>
            <a:endParaRPr lang="en-IN"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1354144"/>
            <a:ext cx="9330267" cy="5248275"/>
          </a:xfrm>
          <a:prstGeom prst="rect">
            <a:avLst/>
          </a:prstGeom>
        </p:spPr>
      </p:pic>
    </p:spTree>
    <p:extLst>
      <p:ext uri="{BB962C8B-B14F-4D97-AF65-F5344CB8AC3E}">
        <p14:creationId xmlns:p14="http://schemas.microsoft.com/office/powerpoint/2010/main" val="111647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Login page</a:t>
            </a:r>
            <a:endParaRPr lang="en-IN" sz="2000" b="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11" y="1228675"/>
            <a:ext cx="8128089" cy="4572049"/>
          </a:xfrm>
        </p:spPr>
      </p:pic>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In these page there are two types of logins , Admin and user.</a:t>
            </a:r>
          </a:p>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If any have problem with login they can contact us by clicking Contact us tab.</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3147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Create new user(admin)</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fontScale="92500"/>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In these Admin creates New user for the access of other web pages in same web application.</a:t>
            </a:r>
          </a:p>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Once new user creates, he can access other options and web pages.</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52" y="1276350"/>
            <a:ext cx="8049589" cy="4920006"/>
          </a:xfrm>
        </p:spPr>
      </p:pic>
    </p:spTree>
    <p:extLst>
      <p:ext uri="{BB962C8B-B14F-4D97-AF65-F5344CB8AC3E}">
        <p14:creationId xmlns:p14="http://schemas.microsoft.com/office/powerpoint/2010/main" val="1568309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662" y="590549"/>
            <a:ext cx="3335338" cy="600075"/>
          </a:xfrm>
        </p:spPr>
        <p:txBody>
          <a:bodyPr>
            <a:normAutofit/>
          </a:bodyPr>
          <a:lstStyle/>
          <a:p>
            <a:r>
              <a:rPr lang="en-IN" sz="2000" b="1" dirty="0" smtClean="0">
                <a:latin typeface="Times New Roman" panose="02020603050405020304" pitchFamily="18" charset="0"/>
                <a:cs typeface="Times New Roman" panose="02020603050405020304" pitchFamily="18" charset="0"/>
              </a:rPr>
              <a:t>FORGET PASSWORD</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534400" y="1554161"/>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If user forget his password then they recover by forget password tab.</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62" y="1190624"/>
            <a:ext cx="8531578" cy="4799013"/>
          </a:xfrm>
        </p:spPr>
      </p:pic>
    </p:spTree>
    <p:extLst>
      <p:ext uri="{BB962C8B-B14F-4D97-AF65-F5344CB8AC3E}">
        <p14:creationId xmlns:p14="http://schemas.microsoft.com/office/powerpoint/2010/main" val="18474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smtClean="0">
                <a:latin typeface="Times New Roman" panose="02020603050405020304" pitchFamily="18" charset="0"/>
                <a:cs typeface="Times New Roman" panose="02020603050405020304" pitchFamily="18" charset="0"/>
              </a:rPr>
              <a:t>dashboard</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is Dashboard window which include all the data of medicines.</a:t>
            </a:r>
          </a:p>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window shows list of medicines that available in medical store.</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138" y="1457323"/>
            <a:ext cx="8229602" cy="4629151"/>
          </a:xfrm>
        </p:spPr>
      </p:pic>
    </p:spTree>
    <p:extLst>
      <p:ext uri="{BB962C8B-B14F-4D97-AF65-F5344CB8AC3E}">
        <p14:creationId xmlns:p14="http://schemas.microsoft.com/office/powerpoint/2010/main" val="168875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4212" y="-95250"/>
            <a:ext cx="3657600" cy="1371600"/>
          </a:xfrm>
        </p:spPr>
        <p:txBody>
          <a:bodyPr>
            <a:normAutofit/>
          </a:bodyPr>
          <a:lstStyle/>
          <a:p>
            <a:r>
              <a:rPr lang="en-IN" sz="2000" b="1" dirty="0" err="1" smtClean="0">
                <a:latin typeface="Times New Roman" panose="02020603050405020304" pitchFamily="18" charset="0"/>
                <a:cs typeface="Times New Roman" panose="02020603050405020304" pitchFamily="18" charset="0"/>
              </a:rPr>
              <a:t>Adminstration</a:t>
            </a:r>
            <a:r>
              <a:rPr lang="en-IN" sz="2000" b="1" dirty="0" smtClean="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04212" y="1457324"/>
            <a:ext cx="3657600" cy="2091267"/>
          </a:xfrm>
        </p:spPr>
        <p:txBody>
          <a:bodyPr>
            <a:normAutofit/>
          </a:bodyPr>
          <a:lstStyle/>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window is used for adding medicine, sell report etc.</a:t>
            </a:r>
          </a:p>
          <a:p>
            <a:pPr marL="285750" indent="-285750">
              <a:buFont typeface="Wingdings" panose="05000000000000000000" pitchFamily="2" charset="2"/>
              <a:buChar char="§"/>
            </a:pPr>
            <a:r>
              <a:rPr lang="en-IN" sz="2000" dirty="0" smtClean="0">
                <a:solidFill>
                  <a:schemeClr val="tx1"/>
                </a:solidFill>
                <a:latin typeface="Times New Roman" panose="02020603050405020304" pitchFamily="18" charset="0"/>
                <a:cs typeface="Times New Roman" panose="02020603050405020304" pitchFamily="18" charset="0"/>
              </a:rPr>
              <a:t>This page contain all record of sell and buy.</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62" y="1381125"/>
            <a:ext cx="8175979" cy="4905375"/>
          </a:xfrm>
        </p:spPr>
      </p:pic>
    </p:spTree>
    <p:extLst>
      <p:ext uri="{BB962C8B-B14F-4D97-AF65-F5344CB8AC3E}">
        <p14:creationId xmlns:p14="http://schemas.microsoft.com/office/powerpoint/2010/main" val="331916119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140</TotalTime>
  <Words>635</Words>
  <Application>Microsoft Office PowerPoint</Application>
  <PresentationFormat>Widescreen</PresentationFormat>
  <Paragraphs>73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Century Gothic</vt:lpstr>
      <vt:lpstr>Times New Roman</vt:lpstr>
      <vt:lpstr>Wingdings</vt:lpstr>
      <vt:lpstr>Wingdings 3</vt:lpstr>
      <vt:lpstr>Slice</vt:lpstr>
      <vt:lpstr>PowerPoint Presentation</vt:lpstr>
      <vt:lpstr>PowerPoint Presentation</vt:lpstr>
      <vt:lpstr>PowerPoint Presentation</vt:lpstr>
      <vt:lpstr>PowerPoint Presentation</vt:lpstr>
      <vt:lpstr>Login page</vt:lpstr>
      <vt:lpstr>Create new user(admin)</vt:lpstr>
      <vt:lpstr>FORGET PASSWORD</vt:lpstr>
      <vt:lpstr>dashboard</vt:lpstr>
      <vt:lpstr>Adminstration </vt:lpstr>
      <vt:lpstr>Add medicine form</vt:lpstr>
      <vt:lpstr>Sell report</vt:lpstr>
      <vt:lpstr>Billing page</vt:lpstr>
      <vt:lpstr>Billing page (print)</vt:lpstr>
      <vt:lpstr>Medicine report</vt:lpstr>
      <vt:lpstr>Contact us</vt:lpstr>
      <vt:lpstr>Database page</vt:lpstr>
      <vt:lpstr>Feedback Database </vt:lpstr>
      <vt:lpstr>Login Database </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dc:creator>
  <cp:lastModifiedBy>Nikhil</cp:lastModifiedBy>
  <cp:revision>42</cp:revision>
  <dcterms:created xsi:type="dcterms:W3CDTF">2020-03-05T12:53:32Z</dcterms:created>
  <dcterms:modified xsi:type="dcterms:W3CDTF">2020-03-06T03:49:20Z</dcterms:modified>
</cp:coreProperties>
</file>